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embeddedFontLs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7" roundtripDataSignature="AMtx7mgwXja1Kmq+YTpO3lpuT1hYredc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035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2be61b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702be61b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702be61b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g702be61b01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2be61b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702be61b0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702be61b0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2be61b0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702be61b01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02be61b01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2be61b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02be61b0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702be61b01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2" name="Google Shape;252;g702be61b01_0_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2be61b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702be61b0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g702be61b0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2be61b0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702be61b01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702be61b01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2be61b0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702be61b01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702be61b01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2be61b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702be61b0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702be61b0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8" name="Google Shape;288;g702be61b01_0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2be61b0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02be61b0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702be61b01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02be61b0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702be61b01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702be61b01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2be61b0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702be61b01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702be61b01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2be61b0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702be61b01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702be61b01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2be61b0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702be61b01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g702be61b01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2be61b0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702be61b01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702be61b01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02be61b0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702be61b01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702be61b01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2be61b0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702be61b01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702be61b01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52" name="Google Shape;352;g702be61b01_0_8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2be61b0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702be61b01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g702be61b01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2be61b0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702be61b01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702be61b01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2be61b0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702be61b01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702be61b01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87" name="Google Shape;38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9" name="Google Shape;39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2be61b0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02be61b01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702be61b01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2be61b0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02be61b01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702be61b01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be61b0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702be61b01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702be61b01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2be61b0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702be61b01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702be61b01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g702be61b01_0_12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2be61b0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02be61b01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702be61b01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5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5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5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35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35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35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35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35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35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35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5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sz="1400" b="1" i="0" u="none" strike="noStrike" cap="non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35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5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5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5" descr="Резултат с изображение за mind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5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118" name="Google Shape;118;p35" descr="HackVrats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35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6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6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6" descr="us4bg-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6" descr="promianata-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6" descr="vratsa-municipality-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6" descr="Telerik_Academy_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6" descr="mindhub-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6" descr="NMD-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6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7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8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8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9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1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2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32"/>
          <p:cNvPicPr preferRelativeResize="0"/>
          <p:nvPr/>
        </p:nvPicPr>
        <p:blipFill rotWithShape="1">
          <a:blip r:embed="rId3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0" name="Google Shape;8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4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34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4">
            <a:alphaModFix/>
          </a:blip>
          <a:srcRect b="7053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mysqli.error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/>
              <a:t>CRUD</a:t>
            </a:r>
            <a:br>
              <a:rPr lang="en-US"/>
            </a:br>
            <a:endParaRPr/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2be61b01_0_0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C000"/>
                </a:solidFill>
              </a:rPr>
              <a:t>Create</a:t>
            </a:r>
            <a:r>
              <a:rPr lang="en-US" sz="3600" b="1" dirty="0" err="1">
                <a:solidFill>
                  <a:schemeClr val="lt2"/>
                </a:solidFill>
              </a:rPr>
              <a:t>RUD</a:t>
            </a:r>
            <a:endParaRPr dirty="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2be61b01_0_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CreateRUD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g702be61b01_0_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/1/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Чрез форма получаваме данни от потребителя и правим запис в БД –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добавяме получената информация в БД.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/2/</a:t>
            </a:r>
            <a:r>
              <a:rPr lang="en-US" sz="1800" b="1">
                <a:solidFill>
                  <a:srgbClr val="9933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При въвеждане на запис само в едно от много полета на таблицата за другите трябва да има стойност по подразбиране!  /например date_deleted/.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 противен случай няма да направите запис в БД.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/3/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Когато записвате стрингове в БД – променливата, в която е записана стойността им трябва да бъдат в кавички – например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‘$unit_name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27" name="Google Shape;227;g702be61b01_0_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28" name="Google Shape;228;g702be61b01_0_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8826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insert_query</a:t>
            </a:r>
            <a:r>
              <a:rPr lang="en-US" sz="1800" dirty="0"/>
              <a:t> = </a:t>
            </a:r>
            <a:r>
              <a:rPr lang="en-US" sz="1800" dirty="0" smtClean="0"/>
              <a:t>“INSERT </a:t>
            </a:r>
            <a:r>
              <a:rPr lang="en-US" sz="1800" dirty="0"/>
              <a:t>INTO units (</a:t>
            </a:r>
            <a:r>
              <a:rPr lang="en-US" sz="1800" dirty="0" err="1"/>
              <a:t>unit_name</a:t>
            </a:r>
            <a:r>
              <a:rPr lang="en-US" sz="1800" dirty="0"/>
              <a:t>) VALUES </a:t>
            </a:r>
            <a:r>
              <a:rPr lang="en-US" sz="1800" dirty="0" smtClean="0"/>
              <a:t>‘” . $</a:t>
            </a:r>
            <a:r>
              <a:rPr lang="en-US" sz="1800" dirty="0" err="1" smtClean="0"/>
              <a:t>unit_name</a:t>
            </a:r>
            <a:r>
              <a:rPr lang="en-US" sz="1800" dirty="0" smtClean="0"/>
              <a:t> . “’”;</a:t>
            </a:r>
            <a:endParaRPr sz="1800" dirty="0"/>
          </a:p>
        </p:txBody>
      </p:sp>
      <p:sp>
        <p:nvSpPr>
          <p:cNvPr id="235" name="Google Shape;235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615300" y="1729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Структурираме заявката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2be61b01_0_186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29334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$result = </a:t>
            </a:r>
            <a:r>
              <a:rPr lang="en-US" sz="1400" dirty="0" err="1">
                <a:solidFill>
                  <a:srgbClr val="1A340C"/>
                </a:solidFill>
              </a:rPr>
              <a:t>mysqli_query</a:t>
            </a:r>
            <a:r>
              <a:rPr lang="en-US" sz="1400" dirty="0">
                <a:solidFill>
                  <a:srgbClr val="1A340C"/>
                </a:solidFill>
              </a:rPr>
              <a:t>(</a:t>
            </a:r>
            <a:r>
              <a:rPr lang="en-US" sz="1400" dirty="0">
                <a:solidFill>
                  <a:srgbClr val="F2A818"/>
                </a:solidFill>
              </a:rPr>
              <a:t>$conn, $</a:t>
            </a:r>
            <a:r>
              <a:rPr lang="en-US" sz="1400" dirty="0" err="1">
                <a:solidFill>
                  <a:srgbClr val="F2A818"/>
                </a:solidFill>
              </a:rPr>
              <a:t>insert_query</a:t>
            </a:r>
            <a:r>
              <a:rPr lang="en-US" sz="1400" dirty="0">
                <a:solidFill>
                  <a:srgbClr val="1A340C"/>
                </a:solidFill>
              </a:rPr>
              <a:t>);</a:t>
            </a:r>
            <a:r>
              <a:rPr lang="en-US" sz="1400" b="0" dirty="0">
                <a:solidFill>
                  <a:srgbClr val="1A340C"/>
                </a:solidFill>
              </a:rPr>
              <a:t> </a:t>
            </a:r>
            <a:r>
              <a:rPr lang="en-US" sz="1400" b="0" dirty="0">
                <a:solidFill>
                  <a:srgbClr val="ACB4C3"/>
                </a:solidFill>
              </a:rPr>
              <a:t>//</a:t>
            </a:r>
            <a:r>
              <a:rPr lang="en-US" sz="1400" b="0" dirty="0" err="1">
                <a:solidFill>
                  <a:srgbClr val="ACB4C3"/>
                </a:solidFill>
              </a:rPr>
              <a:t>изпращаме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заявката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към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базата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данни</a:t>
            </a:r>
            <a:endParaRPr sz="1400" b="0" dirty="0">
              <a:solidFill>
                <a:srgbClr val="ACB4C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ACB4C3"/>
                </a:solidFill>
              </a:rPr>
              <a:t>//</a:t>
            </a:r>
            <a:r>
              <a:rPr lang="en-US" sz="1400" b="0" dirty="0" err="1">
                <a:solidFill>
                  <a:srgbClr val="ACB4C3"/>
                </a:solidFill>
              </a:rPr>
              <a:t>var_dump</a:t>
            </a:r>
            <a:r>
              <a:rPr lang="en-US" sz="1400" b="0" dirty="0">
                <a:solidFill>
                  <a:srgbClr val="ACB4C3"/>
                </a:solidFill>
              </a:rPr>
              <a:t>($result) – </a:t>
            </a:r>
            <a:r>
              <a:rPr lang="en-US" sz="1400" b="0" dirty="0" err="1">
                <a:solidFill>
                  <a:srgbClr val="ACB4C3"/>
                </a:solidFill>
              </a:rPr>
              <a:t>какво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връща</a:t>
            </a:r>
            <a:r>
              <a:rPr lang="en-US" sz="1400" b="0" dirty="0">
                <a:solidFill>
                  <a:srgbClr val="ACB4C3"/>
                </a:solidFill>
              </a:rPr>
              <a:t> БД </a:t>
            </a:r>
            <a:r>
              <a:rPr lang="en-US" sz="1400" b="0" dirty="0" err="1">
                <a:solidFill>
                  <a:srgbClr val="ACB4C3"/>
                </a:solidFill>
              </a:rPr>
              <a:t>като</a:t>
            </a:r>
            <a:r>
              <a:rPr lang="en-US" sz="1400" b="0" dirty="0">
                <a:solidFill>
                  <a:srgbClr val="ACB4C3"/>
                </a:solidFill>
              </a:rPr>
              <a:t> </a:t>
            </a:r>
            <a:r>
              <a:rPr lang="en-US" sz="1400" b="0" dirty="0" err="1">
                <a:solidFill>
                  <a:srgbClr val="ACB4C3"/>
                </a:solidFill>
              </a:rPr>
              <a:t>отговор</a:t>
            </a:r>
            <a:endParaRPr sz="1400" b="0" dirty="0">
              <a:solidFill>
                <a:srgbClr val="ACB4C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if ($result) {</a:t>
            </a:r>
            <a:endParaRPr sz="1400" dirty="0">
              <a:solidFill>
                <a:srgbClr val="1A340C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echo 'You inserted row in DB successfully!';</a:t>
            </a:r>
            <a:endParaRPr sz="1400" dirty="0">
              <a:solidFill>
                <a:srgbClr val="1A340C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//LINK TO READ HERE</a:t>
            </a:r>
            <a:endParaRPr sz="140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} else {</a:t>
            </a:r>
            <a:endParaRPr sz="1400" dirty="0">
              <a:solidFill>
                <a:srgbClr val="1A340C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echo "Try again</a:t>
            </a:r>
            <a:r>
              <a:rPr lang="en-US" sz="1400" dirty="0" smtClean="0">
                <a:solidFill>
                  <a:srgbClr val="1A340C"/>
                </a:solidFill>
              </a:rPr>
              <a:t>!";</a:t>
            </a:r>
          </a:p>
          <a:p>
            <a:pPr marL="0" indent="457200"/>
            <a:r>
              <a:rPr lang="en-US" sz="1400" dirty="0" smtClean="0">
                <a:solidFill>
                  <a:srgbClr val="1A340C"/>
                </a:solidFill>
              </a:rPr>
              <a:t>//</a:t>
            </a:r>
            <a:r>
              <a:rPr lang="en-US" sz="1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die</a:t>
            </a:r>
            <a:r>
              <a:rPr lang="en-US" sz="1400" b="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(“Query failed</a:t>
            </a:r>
            <a:r>
              <a:rPr lang="en-US" sz="1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" </a:t>
            </a:r>
            <a:r>
              <a:rPr lang="en-US" sz="1400" dirty="0" err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mysqli_connect_error</a:t>
            </a:r>
            <a:r>
              <a:rPr lang="en-US" sz="14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4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A340C"/>
                </a:solidFill>
              </a:rPr>
              <a:t>}</a:t>
            </a:r>
            <a:endParaRPr sz="1400" dirty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>
              <a:solidFill>
                <a:srgbClr val="1A340C"/>
              </a:solidFill>
            </a:endParaRPr>
          </a:p>
        </p:txBody>
      </p:sp>
      <p:sp>
        <p:nvSpPr>
          <p:cNvPr id="244" name="Google Shape;244;g702be61b01_0_18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5" name="Google Shape;245;g702be61b01_0_18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46" name="Google Shape;246;g702be61b01_0_186"/>
          <p:cNvSpPr txBox="1"/>
          <p:nvPr/>
        </p:nvSpPr>
        <p:spPr>
          <a:xfrm>
            <a:off x="615300" y="1729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Изпращаме за изпълнение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47" name="Google Shape;247;g702be61b01_0_186"/>
          <p:cNvSpPr txBox="1"/>
          <p:nvPr/>
        </p:nvSpPr>
        <p:spPr>
          <a:xfrm>
            <a:off x="615300" y="5687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hlink"/>
                </a:solidFill>
                <a:hlinkClick r:id="rId3"/>
              </a:rPr>
              <a:t>mysqli_error… functions - retrieve error reason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02be61b01_0_14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2"/>
                </a:solidFill>
              </a:rPr>
              <a:t>C</a:t>
            </a:r>
            <a:r>
              <a:rPr lang="en-US" sz="3600" b="1" dirty="0" err="1">
                <a:solidFill>
                  <a:srgbClr val="FFC000"/>
                </a:solidFill>
              </a:rPr>
              <a:t>Read</a:t>
            </a:r>
            <a:r>
              <a:rPr lang="en-US" sz="3600" b="1" dirty="0" err="1">
                <a:solidFill>
                  <a:schemeClr val="lt2"/>
                </a:solidFill>
              </a:rPr>
              <a:t>UD</a:t>
            </a:r>
            <a:endParaRPr dirty="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2be61b01_0_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CReadUD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g702be61b01_0_20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/1/ Избираме записи от БД и ги отпечатваме в браузъра –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Използваме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query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Полезна техника -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/a/ Селектираме само  тези записи, които отговарят на условието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 IS NULL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/b/ Добавяме бутон/линк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Промяна / Edit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Изтриване / Delete	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 тях ще реализираме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pdate и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elete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62" name="Google Shape;262;g702be61b01_0_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CReadUD - basics</a:t>
            </a:r>
            <a:endParaRPr/>
          </a:p>
        </p:txBody>
      </p:sp>
      <p:sp>
        <p:nvSpPr>
          <p:cNvPr id="263" name="Google Shape;263;g702be61b01_0_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2be61b01_0_176"/>
          <p:cNvSpPr txBox="1">
            <a:spLocks noGrp="1"/>
          </p:cNvSpPr>
          <p:nvPr>
            <p:ph type="body" idx="1"/>
          </p:nvPr>
        </p:nvSpPr>
        <p:spPr>
          <a:xfrm>
            <a:off x="615300" y="2546400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select_query</a:t>
            </a:r>
            <a:r>
              <a:rPr lang="en-US" sz="1800" dirty="0"/>
              <a:t> = ‘SELECT * FROM </a:t>
            </a:r>
            <a:r>
              <a:rPr lang="en-US" sz="1800" dirty="0" smtClean="0"/>
              <a:t>units’;</a:t>
            </a:r>
            <a:endParaRPr sz="1800" dirty="0"/>
          </a:p>
        </p:txBody>
      </p:sp>
      <p:sp>
        <p:nvSpPr>
          <p:cNvPr id="270" name="Google Shape;270;g702be61b01_0_17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1" name="Google Shape;271;g702be61b01_0_17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CreateRUD - basics</a:t>
            </a:r>
            <a:endParaRPr/>
          </a:p>
        </p:txBody>
      </p:sp>
      <p:sp>
        <p:nvSpPr>
          <p:cNvPr id="272" name="Google Shape;272;g702be61b01_0_176"/>
          <p:cNvSpPr txBox="1"/>
          <p:nvPr/>
        </p:nvSpPr>
        <p:spPr>
          <a:xfrm>
            <a:off x="615300" y="1729063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Структурираме заявката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73" name="Google Shape;273;g702be61b01_0_176"/>
          <p:cNvSpPr txBox="1"/>
          <p:nvPr/>
        </p:nvSpPr>
        <p:spPr>
          <a:xfrm>
            <a:off x="615300" y="376443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или - ако използваме soft delete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74" name="Google Shape;274;g702be61b01_0_176"/>
          <p:cNvSpPr txBox="1">
            <a:spLocks noGrp="1"/>
          </p:cNvSpPr>
          <p:nvPr>
            <p:ph type="body" idx="1"/>
          </p:nvPr>
        </p:nvSpPr>
        <p:spPr>
          <a:xfrm>
            <a:off x="615300" y="4471800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select_query</a:t>
            </a:r>
            <a:r>
              <a:rPr lang="en-US" sz="1800" dirty="0"/>
              <a:t> = ‘SELECT * FROM units WHERE </a:t>
            </a:r>
            <a:r>
              <a:rPr lang="en-US" sz="1800" dirty="0" err="1"/>
              <a:t>date_deleted</a:t>
            </a:r>
            <a:r>
              <a:rPr lang="en-US" sz="1800" dirty="0"/>
              <a:t> IS </a:t>
            </a:r>
            <a:r>
              <a:rPr lang="en-US" sz="1800" dirty="0" smtClean="0"/>
              <a:t>NULL’;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2be61b01_0_166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30012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$result =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mysqli_query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</a:t>
            </a:r>
            <a:r>
              <a:rPr lang="en-US" sz="1800" dirty="0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$conn, $</a:t>
            </a:r>
            <a:r>
              <a:rPr lang="en-US" sz="1800" dirty="0" err="1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select_query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);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dirty="0">
              <a:solidFill>
                <a:srgbClr val="595959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if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mysqli_num_rows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($result) &gt; 0) {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while(</a:t>
            </a:r>
            <a:r>
              <a:rPr lang="en-US" sz="1800" dirty="0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$row </a:t>
            </a:r>
            <a:r>
              <a:rPr lang="en-US" sz="1800" b="0" dirty="0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= </a:t>
            </a:r>
            <a:r>
              <a:rPr lang="en-US" sz="1800" dirty="0" err="1">
                <a:solidFill>
                  <a:schemeClr val="lt1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mysqli_fetch_assoc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($result)){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var_dump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($row);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6AA84F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//TO BE CONTINUED - print results in a table</a:t>
            </a:r>
            <a:endParaRPr sz="1800" b="0" dirty="0">
              <a:solidFill>
                <a:srgbClr val="6AA84F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} 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$row</a:t>
            </a:r>
            <a:r>
              <a:rPr lang="en-US" sz="1800" dirty="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съвпада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ред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таблицата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е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асоциативен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Цялата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БД е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двумерен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съвкупност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n-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брой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$row</a:t>
            </a:r>
            <a:r>
              <a:rPr lang="en-US" sz="1800" b="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масиви</a:t>
            </a:r>
            <a:endParaRPr sz="1800" dirty="0"/>
          </a:p>
        </p:txBody>
      </p:sp>
      <p:sp>
        <p:nvSpPr>
          <p:cNvPr id="281" name="Google Shape;281;g702be61b01_0_16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2" name="Google Shape;282;g702be61b01_0_16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to DB</a:t>
            </a:r>
            <a:endParaRPr/>
          </a:p>
        </p:txBody>
      </p:sp>
      <p:sp>
        <p:nvSpPr>
          <p:cNvPr id="283" name="Google Shape;283;g702be61b01_0_166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Изпращаме към БД за изпълнение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2be61b01_0_38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2"/>
                </a:solidFill>
              </a:rPr>
              <a:t>CR</a:t>
            </a:r>
            <a:r>
              <a:rPr lang="en-US" sz="3600" b="1" dirty="0" err="1">
                <a:solidFill>
                  <a:srgbClr val="FFC000"/>
                </a:solidFill>
              </a:rPr>
              <a:t>Update</a:t>
            </a:r>
            <a:r>
              <a:rPr lang="en-US" sz="3600" b="1" dirty="0" err="1">
                <a:solidFill>
                  <a:schemeClr val="lt2"/>
                </a:solidFill>
              </a:rPr>
              <a:t>D</a:t>
            </a:r>
            <a:endParaRPr dirty="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2be61b01_0_4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CRUpdateD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g702be61b01_0_44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Избираме запис от БД и го променяме – с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query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Избираме го с id – в случая -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$row['unit_id']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скриваме в бутона за редакция на записа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'&lt;a href="update.php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?id='.$row['unit_id'].'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"&gt;Edit&lt;/a&gt;'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параметър за GET заявка към линка на Edit бутона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?id=$row['unit_id']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така всеки бутон-линк ще ‘знае’ кой запис да промени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indent="-31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Взимаме id на записа за промяна от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$_GET[‘id’]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98" name="Google Shape;298;g702be61b01_0_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299" name="Google Shape;299;g702be61b01_0_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Char char="●"/>
            </a:pPr>
            <a:r>
              <a:rPr lang="en-US" b="1"/>
              <a:t>MySql connect to DB</a:t>
            </a:r>
            <a:endParaRPr b="1"/>
          </a:p>
          <a:p>
            <a:pPr marL="45720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Char char="●"/>
            </a:pPr>
            <a:r>
              <a:rPr lang="en-US" b="1"/>
              <a:t>CRUD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C</a:t>
            </a:r>
            <a:r>
              <a:rPr lang="en-US" b="1"/>
              <a:t>reate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R</a:t>
            </a:r>
            <a:r>
              <a:rPr lang="en-US" b="1"/>
              <a:t>ead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U</a:t>
            </a:r>
            <a:r>
              <a:rPr lang="en-US" b="1"/>
              <a:t>pdate </a:t>
            </a:r>
            <a:endParaRPr/>
          </a:p>
          <a:p>
            <a:pPr marL="914400" lvl="1" indent="-22860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Arial"/>
              <a:buChar char="●"/>
            </a:pPr>
            <a:r>
              <a:rPr lang="en-US" b="1">
                <a:solidFill>
                  <a:srgbClr val="92D050"/>
                </a:solidFill>
              </a:rPr>
              <a:t>D</a:t>
            </a:r>
            <a:r>
              <a:rPr lang="en-US" b="1"/>
              <a:t>elete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2be61b01_0_5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CRUpdateD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702be61b01_0_52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Промяната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извършваме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като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извикваме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със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във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промяна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попълнени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които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идват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БД/.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идентична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тази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create.php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type='hidden' name = 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id_city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value=".$row['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id_city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']."&gt;";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type='text' name='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city_name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value='".$row['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city_name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']."'&gt;";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Проверяваме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браузъра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формата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данните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дали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отпечатани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коректно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name и value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всяко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поле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702be61b01_0_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08" name="Google Shape;308;g702be61b01_0_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2be61b01_0_28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$read_query = ‘SELECT * FROM units WHERE unit_id = ‘ . $_GET[‘unit_id’];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>
                <a:solidFill>
                  <a:srgbClr val="ACB4C3"/>
                </a:solidFill>
              </a:rPr>
              <a:t>//to fetch rows see read slide</a:t>
            </a:r>
            <a:endParaRPr sz="1800">
              <a:solidFill>
                <a:srgbClr val="ACB4C3"/>
              </a:solidFill>
            </a:endParaRPr>
          </a:p>
        </p:txBody>
      </p:sp>
      <p:sp>
        <p:nvSpPr>
          <p:cNvPr id="315" name="Google Shape;315;g702be61b01_0_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6" name="Google Shape;316;g702be61b01_0_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17" name="Google Shape;317;g702be61b01_0_28"/>
          <p:cNvSpPr txBox="1"/>
          <p:nvPr/>
        </p:nvSpPr>
        <p:spPr>
          <a:xfrm>
            <a:off x="763925" y="1491225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595959"/>
                </a:solidFill>
              </a:rPr>
              <a:t>Извикваме със </a:t>
            </a:r>
            <a:r>
              <a:rPr lang="en-US" b="1" i="1">
                <a:solidFill>
                  <a:schemeClr val="dk1"/>
                </a:solidFill>
              </a:rPr>
              <a:t>SELECT</a:t>
            </a:r>
            <a:r>
              <a:rPr lang="en-US" i="1">
                <a:solidFill>
                  <a:srgbClr val="595959"/>
                </a:solidFill>
              </a:rPr>
              <a:t> данните, които ще променяме. Формата е идентична с тази в </a:t>
            </a:r>
            <a:r>
              <a:rPr lang="en-US" b="1" i="1">
                <a:solidFill>
                  <a:schemeClr val="dk1"/>
                </a:solidFill>
              </a:rPr>
              <a:t>create.php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702be61b01_0_28"/>
          <p:cNvSpPr txBox="1">
            <a:spLocks noGrp="1"/>
          </p:cNvSpPr>
          <p:nvPr>
            <p:ph type="body" idx="1"/>
          </p:nvPr>
        </p:nvSpPr>
        <p:spPr>
          <a:xfrm>
            <a:off x="763925" y="3523477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400"/>
              <a:t>$read_query = ‘SELECT * FROM units WHERE unit_id = ‘ . $_GET[‘unit_id’] AND date_deleted IS NULL;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rgbClr val="ACB4C3"/>
                </a:solidFill>
              </a:rPr>
              <a:t>/to fetch rows see read slide</a:t>
            </a:r>
            <a:endParaRPr sz="1800">
              <a:solidFill>
                <a:srgbClr val="ACB4C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10" name="Google Shape;317;g702be61b01_0_28"/>
          <p:cNvSpPr txBox="1"/>
          <p:nvPr/>
        </p:nvSpPr>
        <p:spPr>
          <a:xfrm>
            <a:off x="763925" y="3103149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595959"/>
                </a:solidFill>
              </a:rPr>
              <a:t>When applying soft delete … </a:t>
            </a:r>
            <a:endParaRPr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02be61b01_0_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6" name="Google Shape;316;g702be61b01_0_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19" name="Google Shape;319;g702be61b01_0_28"/>
          <p:cNvSpPr txBox="1">
            <a:spLocks noGrp="1"/>
          </p:cNvSpPr>
          <p:nvPr>
            <p:ph type="body" idx="1"/>
          </p:nvPr>
        </p:nvSpPr>
        <p:spPr>
          <a:xfrm>
            <a:off x="763925" y="2455577"/>
            <a:ext cx="10961400" cy="1333908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type='hidden' name = 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value=".$row['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']."&gt;";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800" b="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//to pass in POST request the id of the table row to be updated</a:t>
            </a:r>
            <a:endParaRPr sz="1800" b="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"&lt;input type='text' name='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unit_name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 value='".$row['</a:t>
            </a:r>
            <a:r>
              <a:rPr lang="en-US" sz="180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unit_name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']."'&gt;";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/>
          </a:p>
        </p:txBody>
      </p:sp>
      <p:sp>
        <p:nvSpPr>
          <p:cNvPr id="320" name="Google Shape;320;g702be61b01_0_28"/>
          <p:cNvSpPr txBox="1"/>
          <p:nvPr/>
        </p:nvSpPr>
        <p:spPr>
          <a:xfrm>
            <a:off x="763925" y="1734389"/>
            <a:ext cx="2775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формата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702be61b01_0_28"/>
          <p:cNvSpPr txBox="1"/>
          <p:nvPr/>
        </p:nvSpPr>
        <p:spPr>
          <a:xfrm>
            <a:off x="763925" y="4038505"/>
            <a:ext cx="10961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solidFill>
                  <a:srgbClr val="595959"/>
                </a:solidFill>
              </a:rPr>
              <a:t>Проверяваме</a:t>
            </a:r>
            <a:r>
              <a:rPr lang="en-US" i="1" dirty="0">
                <a:solidFill>
                  <a:srgbClr val="595959"/>
                </a:solidFill>
              </a:rPr>
              <a:t> в </a:t>
            </a:r>
            <a:r>
              <a:rPr lang="en-US" i="1" dirty="0" err="1">
                <a:solidFill>
                  <a:srgbClr val="595959"/>
                </a:solidFill>
              </a:rPr>
              <a:t>браузъра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формата</a:t>
            </a:r>
            <a:r>
              <a:rPr lang="en-US" i="1" dirty="0">
                <a:solidFill>
                  <a:srgbClr val="595959"/>
                </a:solidFill>
              </a:rPr>
              <a:t> и </a:t>
            </a:r>
            <a:r>
              <a:rPr lang="en-US" i="1" dirty="0" err="1">
                <a:solidFill>
                  <a:srgbClr val="595959"/>
                </a:solidFill>
              </a:rPr>
              <a:t>данните</a:t>
            </a:r>
            <a:r>
              <a:rPr lang="en-US" i="1" dirty="0">
                <a:solidFill>
                  <a:srgbClr val="595959"/>
                </a:solidFill>
              </a:rPr>
              <a:t> – </a:t>
            </a:r>
            <a:r>
              <a:rPr lang="en-US" i="1" dirty="0" err="1">
                <a:solidFill>
                  <a:srgbClr val="595959"/>
                </a:solidFill>
              </a:rPr>
              <a:t>дали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са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отпечатани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коректно</a:t>
            </a:r>
            <a:r>
              <a:rPr lang="en-US" i="1" dirty="0">
                <a:solidFill>
                  <a:srgbClr val="595959"/>
                </a:solidFill>
              </a:rPr>
              <a:t> name и value </a:t>
            </a:r>
            <a:r>
              <a:rPr lang="en-US" i="1" dirty="0" err="1">
                <a:solidFill>
                  <a:srgbClr val="595959"/>
                </a:solidFill>
              </a:rPr>
              <a:t>на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всяко</a:t>
            </a:r>
            <a:r>
              <a:rPr lang="en-US" i="1" dirty="0">
                <a:solidFill>
                  <a:srgbClr val="595959"/>
                </a:solidFill>
              </a:rPr>
              <a:t> </a:t>
            </a:r>
            <a:r>
              <a:rPr lang="en-US" i="1" dirty="0" err="1">
                <a:solidFill>
                  <a:srgbClr val="595959"/>
                </a:solidFill>
              </a:rPr>
              <a:t>поле</a:t>
            </a:r>
            <a:r>
              <a:rPr lang="en-US" i="1" dirty="0">
                <a:solidFill>
                  <a:srgbClr val="595959"/>
                </a:solidFill>
              </a:rPr>
              <a:t>!</a:t>
            </a:r>
            <a:endParaRPr i="1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60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2be61b01_0_20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7" name="Google Shape;337;g702be61b01_0_20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38" name="Google Shape;338;g702be61b01_0_205"/>
          <p:cNvSpPr txBox="1"/>
          <p:nvPr/>
        </p:nvSpPr>
        <p:spPr>
          <a:xfrm>
            <a:off x="763925" y="1491225"/>
            <a:ext cx="108717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</a:rPr>
              <a:t>Събираме данните от формата след натискане на SUBMIT ….</a:t>
            </a:r>
            <a:endParaRPr sz="24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2be61b01_0_6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28" name="Google Shape;328;g702be61b01_0_6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29" name="Google Shape;329;g702be61b01_0_60"/>
          <p:cNvSpPr txBox="1">
            <a:spLocks noGrp="1"/>
          </p:cNvSpPr>
          <p:nvPr>
            <p:ph type="body" idx="1"/>
          </p:nvPr>
        </p:nvSpPr>
        <p:spPr>
          <a:xfrm>
            <a:off x="664825" y="2248125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r>
              <a:rPr lang="en-US" sz="1800" dirty="0"/>
              <a:t>$</a:t>
            </a:r>
            <a:r>
              <a:rPr lang="en-US" sz="1800" dirty="0" err="1"/>
              <a:t>update_query</a:t>
            </a:r>
            <a:r>
              <a:rPr lang="en-US" sz="1800" dirty="0"/>
              <a:t> = </a:t>
            </a:r>
            <a:r>
              <a:rPr lang="en-US" sz="1800" dirty="0" smtClean="0"/>
              <a:t>“UPDATE </a:t>
            </a:r>
            <a:r>
              <a:rPr lang="en-US" sz="1800" dirty="0"/>
              <a:t>units SET </a:t>
            </a:r>
            <a:r>
              <a:rPr lang="en-US" sz="1800" dirty="0" err="1"/>
              <a:t>unit_name</a:t>
            </a:r>
            <a:r>
              <a:rPr lang="en-US" sz="1800" dirty="0"/>
              <a:t> = </a:t>
            </a:r>
            <a:r>
              <a:rPr lang="en-US" sz="1800" dirty="0" smtClean="0"/>
              <a:t>‘” </a:t>
            </a:r>
            <a:r>
              <a:rPr lang="en-US" sz="1800" dirty="0"/>
              <a:t>. </a:t>
            </a:r>
            <a:r>
              <a:rPr lang="en-US" sz="1800" dirty="0" smtClean="0"/>
              <a:t>$_POST[‘</a:t>
            </a:r>
            <a:r>
              <a:rPr lang="en-US" sz="1800" dirty="0" err="1" smtClean="0"/>
              <a:t>unit_name</a:t>
            </a:r>
            <a:r>
              <a:rPr lang="en-US" sz="1800" dirty="0" smtClean="0"/>
              <a:t>’] </a:t>
            </a:r>
            <a:r>
              <a:rPr lang="en-US" sz="1800" dirty="0"/>
              <a:t>. </a:t>
            </a:r>
            <a:r>
              <a:rPr lang="en-US" sz="1800" dirty="0" smtClean="0"/>
              <a:t>‘” </a:t>
            </a:r>
            <a:r>
              <a:rPr lang="en-US" sz="1800" dirty="0"/>
              <a:t>WHERE  </a:t>
            </a:r>
            <a:r>
              <a:rPr lang="en-US" sz="1800" dirty="0" err="1"/>
              <a:t>unit_id</a:t>
            </a:r>
            <a:r>
              <a:rPr lang="en-US" sz="1800" dirty="0"/>
              <a:t> = </a:t>
            </a:r>
            <a:r>
              <a:rPr lang="en-US" sz="1800" dirty="0" smtClean="0"/>
              <a:t>“ </a:t>
            </a:r>
            <a:r>
              <a:rPr lang="en-US" sz="1800" dirty="0"/>
              <a:t>. </a:t>
            </a:r>
            <a:r>
              <a:rPr lang="en-US" sz="1800" dirty="0" smtClean="0"/>
              <a:t>$_POST[‘</a:t>
            </a:r>
            <a:r>
              <a:rPr lang="en-US" sz="1800" dirty="0" err="1"/>
              <a:t>unit_id</a:t>
            </a:r>
            <a:r>
              <a:rPr lang="en-US" sz="1800" dirty="0"/>
              <a:t>’];</a:t>
            </a:r>
            <a:endParaRPr sz="1800" dirty="0"/>
          </a:p>
        </p:txBody>
      </p:sp>
      <p:sp>
        <p:nvSpPr>
          <p:cNvPr id="330" name="Google Shape;330;g702be61b01_0_60"/>
          <p:cNvSpPr txBox="1"/>
          <p:nvPr/>
        </p:nvSpPr>
        <p:spPr>
          <a:xfrm>
            <a:off x="564900" y="1416500"/>
            <a:ext cx="2775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query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21;g702be61b01_0_28"/>
          <p:cNvSpPr txBox="1"/>
          <p:nvPr/>
        </p:nvSpPr>
        <p:spPr>
          <a:xfrm>
            <a:off x="763925" y="4038504"/>
            <a:ext cx="10961400" cy="219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i="1" u="sng" dirty="0" smtClean="0">
                <a:solidFill>
                  <a:schemeClr val="bg1"/>
                </a:solidFill>
              </a:rPr>
              <a:t>Внимавайте с кавичките, които се поставят –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i="1" dirty="0" smtClean="0">
                <a:solidFill>
                  <a:schemeClr val="bg1"/>
                </a:solidFill>
              </a:rPr>
              <a:t>Query </a:t>
            </a:r>
            <a:r>
              <a:rPr lang="bg-BG" sz="1800" i="1" dirty="0" smtClean="0">
                <a:solidFill>
                  <a:schemeClr val="bg1"/>
                </a:solidFill>
              </a:rPr>
              <a:t>стринга е винаги в кавички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bg-BG" sz="1800" i="1" dirty="0" smtClean="0">
                <a:solidFill>
                  <a:schemeClr val="bg1"/>
                </a:solidFill>
              </a:rPr>
              <a:t>Данните тип стринг, текст, дата /във всичките й варианти/ - също се поставят в кавички</a:t>
            </a:r>
            <a:endParaRPr sz="18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02be61b01_0_2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5" name="Google Shape;345;g702be61b01_0_2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CRUpdateD - basics</a:t>
            </a:r>
            <a:endParaRPr/>
          </a:p>
        </p:txBody>
      </p:sp>
      <p:sp>
        <p:nvSpPr>
          <p:cNvPr id="346" name="Google Shape;346;g702be61b01_0_218"/>
          <p:cNvSpPr txBox="1">
            <a:spLocks noGrp="1"/>
          </p:cNvSpPr>
          <p:nvPr>
            <p:ph type="body" idx="1"/>
          </p:nvPr>
        </p:nvSpPr>
        <p:spPr>
          <a:xfrm>
            <a:off x="664825" y="2248125"/>
            <a:ext cx="10961400" cy="3648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$result = </a:t>
            </a:r>
            <a:r>
              <a:rPr lang="en-US" sz="1400" dirty="0" err="1">
                <a:solidFill>
                  <a:srgbClr val="274E13"/>
                </a:solidFill>
              </a:rPr>
              <a:t>mysqli_query</a:t>
            </a:r>
            <a:r>
              <a:rPr lang="en-US" sz="1400" dirty="0">
                <a:solidFill>
                  <a:srgbClr val="274E13"/>
                </a:solidFill>
              </a:rPr>
              <a:t>(</a:t>
            </a:r>
            <a:r>
              <a:rPr lang="en-US" sz="1400" dirty="0">
                <a:solidFill>
                  <a:srgbClr val="F2A818"/>
                </a:solidFill>
              </a:rPr>
              <a:t>$conn, $</a:t>
            </a:r>
            <a:r>
              <a:rPr lang="en-US" sz="1400" dirty="0" err="1">
                <a:solidFill>
                  <a:srgbClr val="F2A818"/>
                </a:solidFill>
              </a:rPr>
              <a:t>update_query</a:t>
            </a:r>
            <a:r>
              <a:rPr lang="en-US" sz="1400" dirty="0">
                <a:solidFill>
                  <a:srgbClr val="274E13"/>
                </a:solidFill>
              </a:rPr>
              <a:t>);</a:t>
            </a:r>
            <a:endParaRPr sz="14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if ($result) {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echo 'You updated row in DB successfully!';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//redirect TO READ HERE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header("Location: </a:t>
            </a:r>
            <a:r>
              <a:rPr lang="en-US" sz="1400" dirty="0" err="1">
                <a:solidFill>
                  <a:srgbClr val="274E13"/>
                </a:solidFill>
              </a:rPr>
              <a:t>read.php</a:t>
            </a:r>
            <a:r>
              <a:rPr lang="en-US" sz="1400" dirty="0">
                <a:solidFill>
                  <a:srgbClr val="274E13"/>
                </a:solidFill>
              </a:rPr>
              <a:t>");</a:t>
            </a:r>
            <a:endParaRPr sz="14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274E13"/>
                </a:solidFill>
              </a:rPr>
              <a:t>} </a:t>
            </a:r>
            <a:r>
              <a:rPr lang="en-US" sz="1400" dirty="0">
                <a:solidFill>
                  <a:srgbClr val="274E13"/>
                </a:solidFill>
              </a:rPr>
              <a:t>else {</a:t>
            </a:r>
            <a:endParaRPr sz="1400" dirty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74E13"/>
                </a:solidFill>
              </a:rPr>
              <a:t>echo "Try again</a:t>
            </a:r>
            <a:r>
              <a:rPr lang="en-US" sz="1400" dirty="0" smtClean="0">
                <a:solidFill>
                  <a:srgbClr val="274E13"/>
                </a:solidFill>
              </a:rPr>
              <a:t>!";</a:t>
            </a:r>
            <a:endParaRPr lang="bg-BG" sz="1400" dirty="0" smtClean="0">
              <a:solidFill>
                <a:srgbClr val="274E1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1400" dirty="0" smtClean="0">
                <a:solidFill>
                  <a:schemeClr val="tx2">
                    <a:lumMod val="65000"/>
                  </a:schemeClr>
                </a:solidFill>
              </a:rPr>
              <a:t>//</a:t>
            </a:r>
            <a:r>
              <a:rPr lang="en-US" sz="1400" dirty="0" smtClean="0">
                <a:solidFill>
                  <a:schemeClr val="tx2">
                    <a:lumMod val="65000"/>
                  </a:schemeClr>
                </a:solidFill>
              </a:rPr>
              <a:t>use </a:t>
            </a:r>
            <a:r>
              <a:rPr lang="en-US" sz="1400" dirty="0" err="1" smtClean="0">
                <a:solidFill>
                  <a:schemeClr val="tx2">
                    <a:lumMod val="65000"/>
                  </a:schemeClr>
                </a:solidFill>
              </a:rPr>
              <a:t>mysqli_error</a:t>
            </a:r>
            <a:r>
              <a:rPr lang="en-US" sz="1400" dirty="0" smtClean="0">
                <a:solidFill>
                  <a:schemeClr val="tx2">
                    <a:lumMod val="65000"/>
                  </a:schemeClr>
                </a:solidFill>
              </a:rPr>
              <a:t>… functions to retrieve the error</a:t>
            </a:r>
            <a:endParaRPr sz="1400" dirty="0">
              <a:solidFill>
                <a:schemeClr val="tx2">
                  <a:lumMod val="65000"/>
                </a:schemeClr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bg-BG" sz="1400" dirty="0" smtClean="0">
                <a:solidFill>
                  <a:srgbClr val="274E13"/>
                </a:solidFill>
              </a:rPr>
              <a:t>	</a:t>
            </a:r>
            <a:r>
              <a:rPr lang="en-US" sz="1400" dirty="0" smtClean="0">
                <a:solidFill>
                  <a:srgbClr val="274E13"/>
                </a:solidFill>
              </a:rPr>
              <a:t>}</a:t>
            </a:r>
            <a:endParaRPr lang="bg-BG" sz="1400" dirty="0"/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274E13"/>
                </a:solidFill>
              </a:rPr>
              <a:t>}</a:t>
            </a:r>
            <a:endParaRPr sz="14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/>
          </a:p>
        </p:txBody>
      </p:sp>
      <p:sp>
        <p:nvSpPr>
          <p:cNvPr id="347" name="Google Shape;347;g702be61b01_0_218"/>
          <p:cNvSpPr txBox="1"/>
          <p:nvPr/>
        </p:nvSpPr>
        <p:spPr>
          <a:xfrm>
            <a:off x="564900" y="1416500"/>
            <a:ext cx="8344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Изпращаме за изпълнение към БД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02be61b01_0_81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2"/>
                </a:solidFill>
              </a:rPr>
              <a:t>CRU</a:t>
            </a:r>
            <a:r>
              <a:rPr lang="en-US" sz="3600" b="1" dirty="0" err="1">
                <a:solidFill>
                  <a:srgbClr val="FFC000"/>
                </a:solidFill>
              </a:rPr>
              <a:t>Delete</a:t>
            </a:r>
            <a:endParaRPr dirty="0">
              <a:solidFill>
                <a:srgbClr val="FFC000"/>
              </a:solidFill>
            </a:endParaRPr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02be61b01_0_8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CRUDelete - basics</a:t>
            </a:r>
            <a:endParaRPr/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soft delete</a:t>
            </a:r>
            <a:endParaRPr/>
          </a:p>
        </p:txBody>
      </p:sp>
      <p:sp>
        <p:nvSpPr>
          <p:cNvPr id="361" name="Google Shape;361;g702be61b01_0_87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Променяме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NULL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текущата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Това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ще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скрие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“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ще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ги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тъй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като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Read –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условието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селектират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записите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които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18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endParaRPr lang="bg-BG" sz="1800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Дата трябва да е в </a:t>
            </a:r>
            <a:r>
              <a:rPr lang="en-US" sz="1600" dirty="0" err="1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en-US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формат – </a:t>
            </a:r>
            <a:r>
              <a:rPr lang="en-US" sz="1600" b="1" i="1" dirty="0" err="1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yyyy</a:t>
            </a:r>
            <a:r>
              <a:rPr lang="en-US" sz="1600" b="1" i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-mm-</a:t>
            </a:r>
            <a:r>
              <a:rPr lang="en-US" sz="1600" b="1" i="1" dirty="0" err="1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endParaRPr lang="en-US" sz="1600" b="1" i="1" dirty="0" smtClean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bg-BG" sz="14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направете справка за другите варианти, съдържащи час, минути и секунди/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Датата е стринг</a:t>
            </a: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– поставяме </a:t>
            </a:r>
            <a:r>
              <a:rPr lang="bg-BG" sz="1600" b="1" u="sng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кавички</a:t>
            </a:r>
            <a:r>
              <a:rPr lang="bg-BG" sz="1600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, преди да изпратим към БД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Благодарение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?id='.$row['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']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'&lt;a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delete.php?id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='.$row['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id_city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'].'"&gt;Delete&lt;/a&gt;';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БД ‘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разбира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ред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промени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date_deleted</a:t>
            </a:r>
            <a:r>
              <a:rPr lang="en-US" sz="1800" dirty="0" smtClean="0">
                <a:solidFill>
                  <a:srgbClr val="9C27B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аналогично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Update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dirty="0"/>
          </a:p>
        </p:txBody>
      </p:sp>
      <p:sp>
        <p:nvSpPr>
          <p:cNvPr id="362" name="Google Shape;362;g702be61b01_0_8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dirty="0" err="1"/>
              <a:t>CRU</a:t>
            </a:r>
            <a:r>
              <a:rPr lang="en-US" dirty="0" err="1">
                <a:solidFill>
                  <a:srgbClr val="FFC000"/>
                </a:solidFill>
              </a:rPr>
              <a:t>Delete</a:t>
            </a:r>
            <a:r>
              <a:rPr lang="en-US" dirty="0"/>
              <a:t> - basics</a:t>
            </a:r>
            <a:endParaRPr dirty="0"/>
          </a:p>
        </p:txBody>
      </p:sp>
      <p:sp>
        <p:nvSpPr>
          <p:cNvPr id="363" name="Google Shape;363;g702be61b01_0_8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02be61b01_0_9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CRUDelete - basics</a:t>
            </a:r>
            <a:endParaRPr/>
          </a:p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endParaRPr/>
          </a:p>
        </p:txBody>
      </p:sp>
      <p:sp>
        <p:nvSpPr>
          <p:cNvPr id="370" name="Google Shape;370;g702be61b01_0_96"/>
          <p:cNvSpPr txBox="1">
            <a:spLocks noGrp="1"/>
          </p:cNvSpPr>
          <p:nvPr>
            <p:ph type="body" idx="1"/>
          </p:nvPr>
        </p:nvSpPr>
        <p:spPr>
          <a:xfrm>
            <a:off x="4845486" y="13550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Изтриваме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запис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WHERE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което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обикновено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PK в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съответната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таблица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Прехвърляне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РК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изтриване</a:t>
            </a:r>
            <a:r>
              <a: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GET </a:t>
            </a:r>
            <a:r>
              <a:rPr lang="en-US" sz="1800" b="1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заявка</a:t>
            </a:r>
            <a:endParaRPr sz="1800" b="1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добавяме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в URL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параметри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?id='.$row['</a:t>
            </a:r>
            <a:r>
              <a:rPr lang="en-US" sz="1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']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'&lt;a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delete.php?id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='.$row['</a:t>
            </a:r>
            <a:r>
              <a:rPr lang="en-US" sz="1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unit_id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'].'"&gt;Delete&lt;/a&gt;';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БД ‘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разбира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кой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ред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да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изтрие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 dirty="0"/>
          </a:p>
        </p:txBody>
      </p:sp>
      <p:sp>
        <p:nvSpPr>
          <p:cNvPr id="371" name="Google Shape;371;g702be61b01_0_9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dirty="0" err="1"/>
              <a:t>CRU</a:t>
            </a:r>
            <a:r>
              <a:rPr lang="en-US" dirty="0" err="1">
                <a:solidFill>
                  <a:srgbClr val="FFC000"/>
                </a:solidFill>
              </a:rPr>
              <a:t>Delete</a:t>
            </a:r>
            <a:r>
              <a:rPr lang="en-US" dirty="0"/>
              <a:t> - basics</a:t>
            </a:r>
            <a:endParaRPr dirty="0"/>
          </a:p>
        </p:txBody>
      </p:sp>
      <p:sp>
        <p:nvSpPr>
          <p:cNvPr id="372" name="Google Shape;372;g702be61b01_0_9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02be61b01_0_2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9" name="Google Shape;379;g702be61b01_0_2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CRUDelete - basics</a:t>
            </a:r>
            <a:endParaRPr/>
          </a:p>
        </p:txBody>
      </p:sp>
      <p:sp>
        <p:nvSpPr>
          <p:cNvPr id="380" name="Google Shape;380;g702be61b01_0_228"/>
          <p:cNvSpPr txBox="1">
            <a:spLocks noGrp="1"/>
          </p:cNvSpPr>
          <p:nvPr>
            <p:ph type="body" idx="1"/>
          </p:nvPr>
        </p:nvSpPr>
        <p:spPr>
          <a:xfrm>
            <a:off x="664825" y="2248125"/>
            <a:ext cx="109614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$delete_query = ‘DELETE FROM units WHERE  unit_id = ‘ . $_GET[‘unit_id’];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381" name="Google Shape;381;g702be61b01_0_228"/>
          <p:cNvSpPr txBox="1"/>
          <p:nvPr/>
        </p:nvSpPr>
        <p:spPr>
          <a:xfrm>
            <a:off x="564900" y="1416500"/>
            <a:ext cx="2775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query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702be61b01_0_228"/>
          <p:cNvSpPr txBox="1"/>
          <p:nvPr/>
        </p:nvSpPr>
        <p:spPr>
          <a:xfrm>
            <a:off x="664825" y="3600525"/>
            <a:ext cx="109017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Кодът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изпълнение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заявката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е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идентичен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този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от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Update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стъпката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Избираме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накъде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да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пренасочим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потребителя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след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изтриване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24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 dirty="0" err="1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запис</a:t>
            </a:r>
            <a:r>
              <a:rPr lang="bg-BG" sz="2400" i="1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en-US" sz="2400" i="1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</a:rPr>
              <a:t>MySQL DB &amp; PHP</a:t>
            </a:r>
            <a:endParaRPr sz="2400"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03" name="Google Shape;403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Types 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Връзка между PHP кода ни (от папка htdocs/) и базата данни, която виждаме в localhost/phpmyadmin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MySQLi (обектно – ориентиран вариант)</a:t>
            </a:r>
            <a:endParaRPr sz="24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MySQLi(процедурен вариант)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PDO (PHP Data Objects)</a:t>
            </a:r>
            <a:endParaRPr sz="24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MySQL DB &amp; PHP 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2be61b01_0_136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14445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$conn = mysqli_connect($servername, $username, $password, $dbname)</a:t>
            </a:r>
            <a:r>
              <a:rPr lang="en-US" sz="1800" b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$conn = mysqli_connect('localhost', 'root', '', ‘recipes');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/>
          </a:p>
        </p:txBody>
      </p:sp>
      <p:sp>
        <p:nvSpPr>
          <p:cNvPr id="175" name="Google Shape;175;g702be61b01_0_1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g702be61b01_0_1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to DB</a:t>
            </a:r>
            <a:endParaRPr/>
          </a:p>
        </p:txBody>
      </p:sp>
      <p:sp>
        <p:nvSpPr>
          <p:cNvPr id="177" name="Google Shape;177;g702be61b01_0_136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Създаване на връзката –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2be61b01_0_147"/>
          <p:cNvSpPr txBox="1">
            <a:spLocks noGrp="1"/>
          </p:cNvSpPr>
          <p:nvPr>
            <p:ph type="body" idx="1"/>
          </p:nvPr>
        </p:nvSpPr>
        <p:spPr>
          <a:xfrm>
            <a:off x="763925" y="2082925"/>
            <a:ext cx="10961400" cy="21192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18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!$conn</a:t>
            </a:r>
            <a:r>
              <a:rPr lang="en-US" sz="18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die("Connection failed: " </a:t>
            </a:r>
            <a:r>
              <a:rPr lang="en-US" sz="1800" dirty="0" err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mysqli_connect_error</a:t>
            </a:r>
            <a:r>
              <a:rPr lang="en-US" sz="1800" dirty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 else {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echo "Connected successfully !";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b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98"/>
              <a:buNone/>
            </a:pPr>
            <a:endParaRPr sz="1800" dirty="0"/>
          </a:p>
        </p:txBody>
      </p:sp>
      <p:sp>
        <p:nvSpPr>
          <p:cNvPr id="184" name="Google Shape;184;g702be61b01_0_1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5" name="Google Shape;185;g702be61b01_0_14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Connect to DB</a:t>
            </a:r>
            <a:endParaRPr/>
          </a:p>
        </p:txBody>
      </p:sp>
      <p:sp>
        <p:nvSpPr>
          <p:cNvPr id="186" name="Google Shape;186;g702be61b01_0_147"/>
          <p:cNvSpPr txBox="1"/>
          <p:nvPr/>
        </p:nvSpPr>
        <p:spPr>
          <a:xfrm>
            <a:off x="644175" y="1263288"/>
            <a:ext cx="10871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Проверка дали е реализирана връзката</a:t>
            </a:r>
            <a:r>
              <a:rPr lang="en-US" sz="1800">
                <a:solidFill>
                  <a:srgbClr val="595959"/>
                </a:solidFill>
              </a:rPr>
              <a:t> –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187" name="Google Shape;187;g702be61b01_0_147"/>
          <p:cNvSpPr txBox="1"/>
          <p:nvPr/>
        </p:nvSpPr>
        <p:spPr>
          <a:xfrm>
            <a:off x="862200" y="4380400"/>
            <a:ext cx="4806600" cy="773100"/>
          </a:xfrm>
          <a:prstGeom prst="rect">
            <a:avLst/>
          </a:prstGeom>
          <a:solidFill>
            <a:srgbClr val="ACB4C3">
              <a:alpha val="1451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Разполагаме в отделен файл.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include 'db_connect.php'; // Връзка към базата данни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2be61b01_0_15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DB query functions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702be61b01_0_15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mysql_… - DEPRECATED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USE ONLY 	mysq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_….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mysqli_query()</a:t>
            </a:r>
            <a:r>
              <a:rPr lang="en-US" sz="1800" b="1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изпълнява заявка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933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mysqli_fetch_assoc()</a:t>
            </a:r>
            <a:r>
              <a:rPr lang="en-US" sz="1800" b="1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итерира резултат (минава през редовете на таблицата един по един)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195" name="Google Shape;195;g702be61b01_0_1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DB query functions</a:t>
            </a:r>
            <a:endParaRPr/>
          </a:p>
        </p:txBody>
      </p:sp>
      <p:sp>
        <p:nvSpPr>
          <p:cNvPr id="196" name="Google Shape;196;g702be61b01_0_1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02be61b01_0_120"/>
          <p:cNvSpPr/>
          <p:nvPr/>
        </p:nvSpPr>
        <p:spPr>
          <a:xfrm>
            <a:off x="4102900" y="2348775"/>
            <a:ext cx="3731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CRUD</a:t>
            </a:r>
            <a:endParaRPr/>
          </a:p>
          <a:p>
            <a:pPr marL="22860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2be61b01_0_1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lang="en-US"/>
              <a:t>CRUD - basics</a:t>
            </a:r>
            <a:endParaRPr sz="2131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g702be61b01_0_1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reate – създава запис в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ead – прочита/вади запис от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pdate -  променя запис в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2800" b="1">
              <a:solidFill>
                <a:srgbClr val="E91E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elete – изтрива запис в БД</a:t>
            </a:r>
            <a:endParaRPr sz="2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  <p:sp>
        <p:nvSpPr>
          <p:cNvPr id="211" name="Google Shape;211;g702be61b01_0_1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CRUD - basics</a:t>
            </a:r>
            <a:endParaRPr/>
          </a:p>
        </p:txBody>
      </p:sp>
      <p:sp>
        <p:nvSpPr>
          <p:cNvPr id="212" name="Google Shape;212;g702be61b01_0_1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1471</Words>
  <Application>Microsoft Office PowerPoint</Application>
  <PresentationFormat>По избор</PresentationFormat>
  <Paragraphs>302</Paragraphs>
  <Slides>32</Slides>
  <Notes>32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32</vt:i4>
      </vt:variant>
    </vt:vector>
  </HeadingPairs>
  <TitlesOfParts>
    <vt:vector size="38" baseType="lpstr">
      <vt:lpstr>Arial</vt:lpstr>
      <vt:lpstr>Noto Sans Symbols</vt:lpstr>
      <vt:lpstr>Roboto</vt:lpstr>
      <vt:lpstr>Calibri</vt:lpstr>
      <vt:lpstr>Consolas</vt:lpstr>
      <vt:lpstr>1_SoftUni3_1</vt:lpstr>
      <vt:lpstr>CRUD </vt:lpstr>
      <vt:lpstr>Table of Contents</vt:lpstr>
      <vt:lpstr>Презентация на PowerPoint</vt:lpstr>
      <vt:lpstr>Connect MySQL DB &amp; PHP </vt:lpstr>
      <vt:lpstr>Connect to DB</vt:lpstr>
      <vt:lpstr>Connect to DB</vt:lpstr>
      <vt:lpstr>DB query functions</vt:lpstr>
      <vt:lpstr>Презентация на PowerPoint</vt:lpstr>
      <vt:lpstr>CRUD - basics</vt:lpstr>
      <vt:lpstr>Презентация на PowerPoint</vt:lpstr>
      <vt:lpstr>CreateRUD - basics</vt:lpstr>
      <vt:lpstr>CreateRUD - basics</vt:lpstr>
      <vt:lpstr>CreateRUD - basics</vt:lpstr>
      <vt:lpstr>Презентация на PowerPoint</vt:lpstr>
      <vt:lpstr>CReadUD - basics</vt:lpstr>
      <vt:lpstr>CreateRUD - basics</vt:lpstr>
      <vt:lpstr>Connect to DB</vt:lpstr>
      <vt:lpstr>Презентация на PowerPoint</vt:lpstr>
      <vt:lpstr>CRUpdateD - basics</vt:lpstr>
      <vt:lpstr>CRUpdateD - basics</vt:lpstr>
      <vt:lpstr>CRUpdateD - basics</vt:lpstr>
      <vt:lpstr>CRUpdateD - basics</vt:lpstr>
      <vt:lpstr>CRUpdateD - basics</vt:lpstr>
      <vt:lpstr>CRUpdateD - basics</vt:lpstr>
      <vt:lpstr>CRUpdateD - basics</vt:lpstr>
      <vt:lpstr>Презентация на PowerPoint</vt:lpstr>
      <vt:lpstr>CRUDelete - basics</vt:lpstr>
      <vt:lpstr>CRUDelete - basics</vt:lpstr>
      <vt:lpstr>CRUDelete - basics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</dc:title>
  <dc:creator>Milena</dc:creator>
  <cp:lastModifiedBy>Ariel</cp:lastModifiedBy>
  <cp:revision>4</cp:revision>
  <dcterms:modified xsi:type="dcterms:W3CDTF">2020-03-01T12:02:54Z</dcterms:modified>
</cp:coreProperties>
</file>